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4" r:id="rId4"/>
    <p:sldId id="273" r:id="rId5"/>
    <p:sldId id="272" r:id="rId6"/>
    <p:sldId id="276" r:id="rId7"/>
    <p:sldId id="259" r:id="rId8"/>
    <p:sldId id="260" r:id="rId9"/>
    <p:sldId id="262" r:id="rId10"/>
    <p:sldId id="270" r:id="rId11"/>
    <p:sldId id="271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E1BA"/>
    <a:srgbClr val="FDBD53"/>
    <a:srgbClr val="EB7C30"/>
    <a:srgbClr val="EC2C9D"/>
    <a:srgbClr val="E87931"/>
    <a:srgbClr val="4A53FC"/>
    <a:srgbClr val="00CD8A"/>
    <a:srgbClr val="4CE1BB"/>
    <a:srgbClr val="D36D3D"/>
    <a:srgbClr val="F19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/>
    <p:restoredTop sz="94710"/>
  </p:normalViewPr>
  <p:slideViewPr>
    <p:cSldViewPr snapToGrid="0" snapToObjects="1">
      <p:cViewPr varScale="1">
        <p:scale>
          <a:sx n="80" d="100"/>
          <a:sy n="80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A53FC"/>
            </a:solidFill>
            <a:ln>
              <a:noFill/>
            </a:ln>
          </c:spPr>
          <c:dPt>
            <c:idx val="0"/>
            <c:bubble3D val="0"/>
            <c:explosion val="5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86D-D448-82B3-99279AC846FB}"/>
              </c:ext>
            </c:extLst>
          </c:dPt>
          <c:dPt>
            <c:idx val="1"/>
            <c:bubble3D val="0"/>
            <c:explosion val="5"/>
            <c:spPr>
              <a:solidFill>
                <a:srgbClr val="4A53F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86D-D448-82B3-99279AC846FB}"/>
              </c:ext>
            </c:extLst>
          </c:dPt>
          <c:dPt>
            <c:idx val="2"/>
            <c:bubble3D val="0"/>
            <c:explosion val="5"/>
            <c:spPr>
              <a:solidFill>
                <a:srgbClr val="4CE1B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86D-D448-82B3-99279AC846FB}"/>
              </c:ext>
            </c:extLst>
          </c:dPt>
          <c:dPt>
            <c:idx val="3"/>
            <c:bubble3D val="0"/>
            <c:explosion val="6"/>
            <c:spPr>
              <a:solidFill>
                <a:srgbClr val="FDBD5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6D-D448-82B3-99279AC846FB}"/>
              </c:ext>
            </c:extLst>
          </c:dPt>
          <c:dPt>
            <c:idx val="4"/>
            <c:bubble3D val="0"/>
            <c:explosion val="5"/>
            <c:spPr>
              <a:solidFill>
                <a:srgbClr val="EC2C9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6D-D448-82B3-99279AC846FB}"/>
              </c:ext>
            </c:extLst>
          </c:dPt>
          <c:dPt>
            <c:idx val="5"/>
            <c:bubble3D val="0"/>
            <c:explosion val="5"/>
            <c:spPr>
              <a:solidFill>
                <a:srgbClr val="19D1F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6D-D448-82B3-99279AC846FB}"/>
              </c:ext>
            </c:extLst>
          </c:dPt>
          <c:cat>
            <c:strRef>
              <c:f>Sheet1!$A$2:$A$7</c:f>
              <c:strCache>
                <c:ptCount val="6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D-D448-82B3-99279AC84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3F97F-020C-45BD-9E63-938B772F1D5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7286F-379D-4C3B-B352-CBE8A2A766E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91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7286F-379D-4C3B-B352-CBE8A2A766E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77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D2BC-3C5F-464D-85D1-6711C1CCC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C0E19-F750-4E40-8B99-29E73D198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CD755-E930-C249-B589-5208474E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0553-5D5C-044B-BD3D-404B5D3F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E1AE5-4E9B-E643-A6A0-A3B60837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458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0004-7A88-4745-AE97-0767EFE3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5D580-3F44-4942-BC0A-4B09FFC8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7474C-09DA-214A-B0FB-D5DD1A95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B0C55-CF41-D54B-A99D-702A0706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47C7-2D62-744F-A8E8-A0AF3762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87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7C79A-3E0E-9648-A032-4F74009FE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BF58E-3F13-7449-8E49-37E05A6EE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3E37-6EF5-C447-BC52-D652C6E4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86731-08B6-8342-AE87-4DD52434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C7BF-D3FC-864E-8E61-6FA46BD0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226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C3A1-BD52-C847-A958-01BDEB23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34BD-9109-7341-B8E2-B6300AD91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00C73-B359-7B4A-ABDA-AFDB11CC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FE9D-C9B9-404D-9F4D-24EB5F58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AC30-A1C0-144D-9ABB-0DBED5473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25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AEEE-3F76-FA4D-B14A-1D515372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2C2C1-CFA1-EE44-B081-AE8C370E9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28188-C914-0144-8BA3-A65C2A40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55D1D-B887-004B-BDCC-696A50AA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75242-E765-9B46-AE79-6CC1837A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278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FB91-7172-7E4A-9FFA-5BFF57A0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C665-8A0E-4E41-86D7-D7EEC564F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B3C58-9318-A84C-B402-9B7B9D583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96533-15CB-DD44-A91D-B9143E0B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8CD9D-2D41-D443-86FD-115EE30D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EDCC0-C15C-AC49-8CB6-338F9C8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615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3484-85AC-CB41-8B09-75391E27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BC804-0923-724F-A03F-B4C2A2F07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63276-130A-5644-921F-20B3F8EFA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84363-D84B-5E4C-93AC-53FF2B22B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D26CE-E7F2-FF48-BB6E-4D7CF6159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CC857-F50A-6E43-9799-360ECE95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B6B9C-9453-3B48-AEF3-5EA4A747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03303-E7E1-2347-83E8-146EFE2F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893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0CAB-A01E-314B-88BF-7795A06B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B44E5-FEB8-8C43-A04B-77B6754F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DB4E0-89AB-474A-94DB-ED1FFBE8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A14F-CB9E-8A4D-A40E-126FA08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697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37180-0112-6E41-89B6-FCAD35E1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85531-2750-C34B-A305-60F7E0F2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69935-AB91-DA40-B94C-73D4C033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859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7E94-D27F-7D4D-83DA-17CDB4C2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BF7E4-2B25-8848-8104-76E63A84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E6EA2-7271-034C-B882-09ADAAF7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B5852-D90B-B642-80D3-7392A341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62297-967C-E241-AB1F-ED73F60E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2B4C3-0918-5748-BF75-2151548B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023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917-62CD-5D41-A7ED-E259FC19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52F39-49DA-3A40-8AE7-E83C2BA8F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1BD1-754D-E848-9715-584266810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BB4F5-EC79-9546-83A6-D2EA8FB2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E037C-8362-514E-ADB7-8AB470E3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84D66-D773-144F-A47C-36C0799F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12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110D3-BB04-2E4C-96C0-E07A59C9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BF6BF-0A63-8041-83CA-3650F3FFF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E41FC-2015-6E4F-BA81-EAE2338C7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50D4-F5A0-7243-A87F-E60EC5F71C6A}" type="datetimeFigureOut">
              <a:rPr lang="pt-PT" smtClean="0"/>
              <a:t>08-01-2020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6251-C867-BF44-ACAE-23C2F4DF4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C6790-6CB6-5A47-BCBC-DB86FCFDB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6A7F-7C45-1F43-84CF-ACE68A7EEFE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456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932A73-EABB-5443-8413-0B0801F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93B8-6BAE-EE4E-BF9F-2BD92C3D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80" y="2997886"/>
            <a:ext cx="4432300" cy="81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71B2F8-4E25-3C4F-9246-BFCBF655A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" t="19502" r="41719" b="40538"/>
          <a:stretch/>
        </p:blipFill>
        <p:spPr>
          <a:xfrm>
            <a:off x="260006" y="1821244"/>
            <a:ext cx="6845644" cy="3731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D17AB0-B351-3343-ABFC-3892243216FA}"/>
              </a:ext>
            </a:extLst>
          </p:cNvPr>
          <p:cNvSpPr/>
          <p:nvPr/>
        </p:nvSpPr>
        <p:spPr>
          <a:xfrm>
            <a:off x="202856" y="1704896"/>
            <a:ext cx="4146894" cy="373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711A4A-289C-C045-8DA6-7B12BC20D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" t="18256" r="64323" b="41784"/>
          <a:stretch/>
        </p:blipFill>
        <p:spPr>
          <a:xfrm>
            <a:off x="202856" y="1704896"/>
            <a:ext cx="4146894" cy="3731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BA156-E1C2-454B-9C06-73533ACF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0" y="2051050"/>
            <a:ext cx="2755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41-9052-CB46-9FF6-757D0EB87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2504310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5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0">
        <p159:morph option="byObject"/>
      </p:transition>
    </mc:Choice>
    <mc:Fallback>
      <p:transition spd="slow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2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 L -0.18073 0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1.48148E-6 L -0.17553 0.0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086 0.00254 L 0.278 0.003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43" y="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1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9" cy="735949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66918D-BFB5-4E14-9D76-87181679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5457" y="-250749"/>
            <a:ext cx="4036740" cy="735949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E3F777-FEF1-4536-90FB-613AFE9D59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89805" y="-250751"/>
            <a:ext cx="4036739" cy="73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4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49"/>
            <a:ext cx="4036739" cy="7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3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84866" y="-250750"/>
            <a:ext cx="4036738" cy="735949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FE3C2DF-FEF0-4FB4-8600-F40EFAA57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16445" y="-250749"/>
            <a:ext cx="4036738" cy="7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D17AB0-B351-3343-ABFC-3892243216FA}"/>
              </a:ext>
            </a:extLst>
          </p:cNvPr>
          <p:cNvSpPr/>
          <p:nvPr/>
        </p:nvSpPr>
        <p:spPr>
          <a:xfrm>
            <a:off x="202856" y="1704896"/>
            <a:ext cx="4146894" cy="3731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EC970-B6AD-F04C-8E7C-FB8861C0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8" b="78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BB368A-6F4F-F740-A50F-3BD1ABB06409}"/>
              </a:ext>
            </a:extLst>
          </p:cNvPr>
          <p:cNvGrpSpPr/>
          <p:nvPr/>
        </p:nvGrpSpPr>
        <p:grpSpPr>
          <a:xfrm>
            <a:off x="2766929" y="3570766"/>
            <a:ext cx="5414736" cy="3731741"/>
            <a:chOff x="2766929" y="3570766"/>
            <a:chExt cx="5414736" cy="37317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1EE4A-5D75-A248-A1BA-8D2B18898F10}"/>
                </a:ext>
              </a:extLst>
            </p:cNvPr>
            <p:cNvSpPr/>
            <p:nvPr/>
          </p:nvSpPr>
          <p:spPr>
            <a:xfrm>
              <a:off x="2766929" y="3570766"/>
              <a:ext cx="5414736" cy="373174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3000"/>
                  </a:schemeClr>
                </a:gs>
                <a:gs pos="55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034A80-1AC5-CE48-8AEB-6453D1AE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349750" y="4939637"/>
              <a:ext cx="2684258" cy="9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0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00"/>
    </mc:Choice>
    <mc:Fallback xmlns="">
      <p:transition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BFC3D-735A-9242-ACBD-7B915727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79" y="614588"/>
            <a:ext cx="9829440" cy="5628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B7380-0DC7-064C-842F-BAB2FA0F1FBE}"/>
              </a:ext>
            </a:extLst>
          </p:cNvPr>
          <p:cNvSpPr txBox="1"/>
          <p:nvPr/>
        </p:nvSpPr>
        <p:spPr>
          <a:xfrm>
            <a:off x="11007059" y="661177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©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THREDUP INC.</a:t>
            </a:r>
            <a:endParaRPr lang="pt-PT" sz="1000" dirty="0">
              <a:solidFill>
                <a:schemeClr val="bg1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0871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000">
        <p159:morph option="byObject"/>
      </p:transition>
    </mc:Choice>
    <mc:Fallback>
      <p:transition spd="slow" advTm="1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B7380-0DC7-064C-842F-BAB2FA0F1FBE}"/>
              </a:ext>
            </a:extLst>
          </p:cNvPr>
          <p:cNvSpPr txBox="1"/>
          <p:nvPr/>
        </p:nvSpPr>
        <p:spPr>
          <a:xfrm>
            <a:off x="11007059" y="661177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©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Avenir Light" panose="020B0402020203020204" pitchFamily="34" charset="77"/>
              </a:rPr>
              <a:t>THREDUP INC.</a:t>
            </a:r>
            <a:endParaRPr lang="pt-PT" sz="1000" dirty="0">
              <a:solidFill>
                <a:schemeClr val="bg1">
                  <a:lumMod val="75000"/>
                </a:schemeClr>
              </a:solidFill>
              <a:latin typeface="Avenir Light" panose="020B0402020203020204" pitchFamily="34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16783C-65EF-4119-90EA-B4A275C1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" y="25229"/>
            <a:ext cx="10913936" cy="680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8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0">
        <p159:morph option="byObject"/>
      </p:transition>
    </mc:Choice>
    <mc:Fallback>
      <p:transition spd="slow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B4E-2969-401E-817C-CDCD85C9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39F020E5-A71E-4279-A731-70996975B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66"/>
          <a:stretch/>
        </p:blipFill>
        <p:spPr>
          <a:xfrm>
            <a:off x="0" y="-429373"/>
            <a:ext cx="12192000" cy="7287373"/>
          </a:xfrm>
          <a:prstGeom prst="rect">
            <a:avLst/>
          </a:prstGeom>
        </p:spPr>
      </p:pic>
      <p:sp>
        <p:nvSpPr>
          <p:cNvPr id="7" name="AutoShape 10" descr="Imagem relacionada">
            <a:extLst>
              <a:ext uri="{FF2B5EF4-FFF2-40B4-BE49-F238E27FC236}">
                <a16:creationId xmlns:a16="http://schemas.microsoft.com/office/drawing/2014/main" id="{E79F5315-14A7-4E04-89FB-EB3BBABE50F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-2057400" y="3276600"/>
            <a:ext cx="8001000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Marcador de Posição de Conteúdo 13">
            <a:extLst>
              <a:ext uri="{FF2B5EF4-FFF2-40B4-BE49-F238E27FC236}">
                <a16:creationId xmlns:a16="http://schemas.microsoft.com/office/drawing/2014/main" id="{69669943-A91D-461D-9D0A-A0F9D154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699640"/>
            <a:ext cx="3934719" cy="1011785"/>
          </a:xfrm>
        </p:spPr>
      </p:pic>
      <p:sp>
        <p:nvSpPr>
          <p:cNvPr id="15" name="AutoShape 12" descr="Resultado de imagem para poshmark png">
            <a:extLst>
              <a:ext uri="{FF2B5EF4-FFF2-40B4-BE49-F238E27FC236}">
                <a16:creationId xmlns:a16="http://schemas.microsoft.com/office/drawing/2014/main" id="{A1402002-D619-4FAF-A012-E1944907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650" y="327660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9E4EFF0-8493-439D-8615-B49E68AC4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454" y="133350"/>
            <a:ext cx="4253170" cy="2551902"/>
          </a:xfrm>
          <a:prstGeom prst="rect">
            <a:avLst/>
          </a:prstGeom>
        </p:spPr>
      </p:pic>
      <p:pic>
        <p:nvPicPr>
          <p:cNvPr id="1038" name="Picture 14" descr="Resultado de imagem para facebook marketplace logo png">
            <a:extLst>
              <a:ext uri="{FF2B5EF4-FFF2-40B4-BE49-F238E27FC236}">
                <a16:creationId xmlns:a16="http://schemas.microsoft.com/office/drawing/2014/main" id="{61D84C58-276F-4E98-8F27-C9A40FBB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3196898"/>
            <a:ext cx="4857750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59E14-D96F-5641-8F82-0D5DCDAA1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2185" y="2637074"/>
            <a:ext cx="3090441" cy="16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932A73-EABB-5443-8413-0B0801F1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12192000" cy="9338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D93B8-6BAE-EE4E-BF9F-2BD92C3D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1" y="2980560"/>
            <a:ext cx="44323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DBA156-E1C2-454B-9C06-73533ACF9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44" y="2051050"/>
            <a:ext cx="27559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CED41-9052-CB46-9FF6-757D0EB87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244" y="2504310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0">
        <p159:morph option="byObject"/>
      </p:transition>
    </mc:Choice>
    <mc:Fallback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E4B4E-2969-401E-817C-CDCD85C9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39F020E5-A71E-4279-A731-70996975B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966"/>
          <a:stretch/>
        </p:blipFill>
        <p:spPr>
          <a:xfrm>
            <a:off x="19050" y="20108"/>
            <a:ext cx="12192000" cy="7287373"/>
          </a:xfrm>
          <a:prstGeom prst="rect">
            <a:avLst/>
          </a:prstGeom>
        </p:spPr>
      </p:pic>
      <p:sp>
        <p:nvSpPr>
          <p:cNvPr id="15" name="AutoShape 12" descr="Resultado de imagem para poshmark png">
            <a:extLst>
              <a:ext uri="{FF2B5EF4-FFF2-40B4-BE49-F238E27FC236}">
                <a16:creationId xmlns:a16="http://schemas.microsoft.com/office/drawing/2014/main" id="{A1402002-D619-4FAF-A012-E194490776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0650" y="3276600"/>
            <a:ext cx="485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C6CF1F6-3FB2-A941-AC17-07A261F41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526859"/>
              </p:ext>
            </p:extLst>
          </p:nvPr>
        </p:nvGraphicFramePr>
        <p:xfrm>
          <a:off x="2389852" y="1099590"/>
          <a:ext cx="7043516" cy="4766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A70E29DE-CCD0-3045-B6BE-78C0EBC2A833}"/>
              </a:ext>
            </a:extLst>
          </p:cNvPr>
          <p:cNvGrpSpPr/>
          <p:nvPr/>
        </p:nvGrpSpPr>
        <p:grpSpPr>
          <a:xfrm>
            <a:off x="1133013" y="531093"/>
            <a:ext cx="10483749" cy="6684534"/>
            <a:chOff x="1133013" y="531093"/>
            <a:chExt cx="10483749" cy="6684534"/>
          </a:xfrm>
        </p:grpSpPr>
        <p:sp>
          <p:nvSpPr>
            <p:cNvPr id="9" name="Marcador de Posição de Conteúdo 2">
              <a:extLst>
                <a:ext uri="{FF2B5EF4-FFF2-40B4-BE49-F238E27FC236}">
                  <a16:creationId xmlns:a16="http://schemas.microsoft.com/office/drawing/2014/main" id="{22AD59ED-BF2F-0F41-B940-62E94C3B5CC9}"/>
                </a:ext>
              </a:extLst>
            </p:cNvPr>
            <p:cNvSpPr txBox="1">
              <a:spLocks/>
            </p:cNvSpPr>
            <p:nvPr/>
          </p:nvSpPr>
          <p:spPr>
            <a:xfrm>
              <a:off x="1139143" y="2708103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EC2C9D"/>
                  </a:solidFill>
                  <a:latin typeface="Avenir Medium" panose="02000503020000020003" pitchFamily="2" charset="0"/>
                </a:rPr>
                <a:t>PUBLICAÇÕES</a:t>
              </a:r>
            </a:p>
          </p:txBody>
        </p:sp>
        <p:sp>
          <p:nvSpPr>
            <p:cNvPr id="10" name="Marcador de Posição de Conteúdo 2">
              <a:extLst>
                <a:ext uri="{FF2B5EF4-FFF2-40B4-BE49-F238E27FC236}">
                  <a16:creationId xmlns:a16="http://schemas.microsoft.com/office/drawing/2014/main" id="{FABC93AE-CBC7-AF48-A856-184361DB6D2E}"/>
                </a:ext>
              </a:extLst>
            </p:cNvPr>
            <p:cNvSpPr txBox="1">
              <a:spLocks/>
            </p:cNvSpPr>
            <p:nvPr/>
          </p:nvSpPr>
          <p:spPr>
            <a:xfrm>
              <a:off x="1133013" y="3057332"/>
              <a:ext cx="2408722" cy="10010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interações sociais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avaliação</a:t>
              </a:r>
            </a:p>
          </p:txBody>
        </p:sp>
        <p:sp>
          <p:nvSpPr>
            <p:cNvPr id="12" name="Marcador de Posição de Conteúdo 2">
              <a:extLst>
                <a:ext uri="{FF2B5EF4-FFF2-40B4-BE49-F238E27FC236}">
                  <a16:creationId xmlns:a16="http://schemas.microsoft.com/office/drawing/2014/main" id="{EE7B969F-27E7-1145-B45D-A8027C8015B9}"/>
                </a:ext>
              </a:extLst>
            </p:cNvPr>
            <p:cNvSpPr txBox="1">
              <a:spLocks/>
            </p:cNvSpPr>
            <p:nvPr/>
          </p:nvSpPr>
          <p:spPr>
            <a:xfrm>
              <a:off x="2044991" y="531093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1E90F8"/>
                  </a:solidFill>
                  <a:latin typeface="Avenir Medium" panose="02000503020000020003" pitchFamily="2" charset="0"/>
                </a:rPr>
                <a:t>FOCO</a:t>
              </a:r>
            </a:p>
          </p:txBody>
        </p:sp>
        <p:sp>
          <p:nvSpPr>
            <p:cNvPr id="13" name="Marcador de Posição de Conteúdo 2">
              <a:extLst>
                <a:ext uri="{FF2B5EF4-FFF2-40B4-BE49-F238E27FC236}">
                  <a16:creationId xmlns:a16="http://schemas.microsoft.com/office/drawing/2014/main" id="{90B651CF-180F-0943-BB29-FDF54F27E43A}"/>
                </a:ext>
              </a:extLst>
            </p:cNvPr>
            <p:cNvSpPr txBox="1">
              <a:spLocks/>
            </p:cNvSpPr>
            <p:nvPr/>
          </p:nvSpPr>
          <p:spPr>
            <a:xfrm>
              <a:off x="2038860" y="880322"/>
              <a:ext cx="2753057" cy="10010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exclusivo para moda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produto e utilizador</a:t>
              </a:r>
            </a:p>
          </p:txBody>
        </p:sp>
        <p:sp>
          <p:nvSpPr>
            <p:cNvPr id="14" name="Marcador de Posição de Conteúdo 2">
              <a:extLst>
                <a:ext uri="{FF2B5EF4-FFF2-40B4-BE49-F238E27FC236}">
                  <a16:creationId xmlns:a16="http://schemas.microsoft.com/office/drawing/2014/main" id="{301CB006-9F96-7044-9FEC-A44CE94B7093}"/>
                </a:ext>
              </a:extLst>
            </p:cNvPr>
            <p:cNvSpPr txBox="1">
              <a:spLocks/>
            </p:cNvSpPr>
            <p:nvPr/>
          </p:nvSpPr>
          <p:spPr>
            <a:xfrm>
              <a:off x="2437437" y="4900918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F19D59"/>
                  </a:solidFill>
                  <a:latin typeface="Avenir Medium" panose="02000503020000020003" pitchFamily="2" charset="0"/>
                </a:rPr>
                <a:t>PERFIS</a:t>
              </a:r>
            </a:p>
          </p:txBody>
        </p:sp>
        <p:sp>
          <p:nvSpPr>
            <p:cNvPr id="16" name="Marcador de Posição de Conteúdo 2">
              <a:extLst>
                <a:ext uri="{FF2B5EF4-FFF2-40B4-BE49-F238E27FC236}">
                  <a16:creationId xmlns:a16="http://schemas.microsoft.com/office/drawing/2014/main" id="{D66BEED6-3E8F-7247-BB8F-989791FF70A0}"/>
                </a:ext>
              </a:extLst>
            </p:cNvPr>
            <p:cNvSpPr txBox="1">
              <a:spLocks/>
            </p:cNvSpPr>
            <p:nvPr/>
          </p:nvSpPr>
          <p:spPr>
            <a:xfrm>
              <a:off x="2431306" y="5250146"/>
              <a:ext cx="2575629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verificação</a:t>
              </a:r>
            </a:p>
            <a:p>
              <a:pPr lvl="1"/>
              <a:r>
                <a:rPr lang="pt-PT" sz="1400" dirty="0">
                  <a:latin typeface="Avenir Medium" panose="02000503020000020003" pitchFamily="2" charset="0"/>
                </a:rPr>
                <a:t>negócios</a:t>
              </a:r>
            </a:p>
            <a:p>
              <a:pPr lvl="1"/>
              <a:r>
                <a:rPr lang="pt-PT" sz="1400" dirty="0">
                  <a:latin typeface="Avenir Medium" panose="02000503020000020003" pitchFamily="2" charset="0"/>
                </a:rPr>
                <a:t>lojas físicas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avaliação</a:t>
              </a:r>
            </a:p>
          </p:txBody>
        </p:sp>
        <p:sp>
          <p:nvSpPr>
            <p:cNvPr id="18" name="Marcador de Posição de Conteúdo 2">
              <a:extLst>
                <a:ext uri="{FF2B5EF4-FFF2-40B4-BE49-F238E27FC236}">
                  <a16:creationId xmlns:a16="http://schemas.microsoft.com/office/drawing/2014/main" id="{0DFE7553-2602-9A44-8ACB-3996F9DC3EB7}"/>
                </a:ext>
              </a:extLst>
            </p:cNvPr>
            <p:cNvSpPr txBox="1">
              <a:spLocks/>
            </p:cNvSpPr>
            <p:nvPr/>
          </p:nvSpPr>
          <p:spPr>
            <a:xfrm>
              <a:off x="7331667" y="537954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D36D3D"/>
                  </a:solidFill>
                  <a:latin typeface="Avenir Medium" panose="02000503020000020003" pitchFamily="2" charset="0"/>
                </a:rPr>
                <a:t>PESQUISA</a:t>
              </a:r>
            </a:p>
          </p:txBody>
        </p:sp>
        <p:sp>
          <p:nvSpPr>
            <p:cNvPr id="19" name="Marcador de Posição de Conteúdo 2">
              <a:extLst>
                <a:ext uri="{FF2B5EF4-FFF2-40B4-BE49-F238E27FC236}">
                  <a16:creationId xmlns:a16="http://schemas.microsoft.com/office/drawing/2014/main" id="{7E1A30C2-145B-6642-BD45-A1149E56EE1B}"/>
                </a:ext>
              </a:extLst>
            </p:cNvPr>
            <p:cNvSpPr txBox="1">
              <a:spLocks/>
            </p:cNvSpPr>
            <p:nvPr/>
          </p:nvSpPr>
          <p:spPr>
            <a:xfrm>
              <a:off x="7325536" y="887182"/>
              <a:ext cx="3107034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filtros personalizados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pesquisa múltipla</a:t>
              </a:r>
            </a:p>
          </p:txBody>
        </p:sp>
        <p:sp>
          <p:nvSpPr>
            <p:cNvPr id="20" name="Marcador de Posição de Conteúdo 2">
              <a:extLst>
                <a:ext uri="{FF2B5EF4-FFF2-40B4-BE49-F238E27FC236}">
                  <a16:creationId xmlns:a16="http://schemas.microsoft.com/office/drawing/2014/main" id="{BBB2F1CF-2F09-D441-B2A2-F1CB088F2FE9}"/>
                </a:ext>
              </a:extLst>
            </p:cNvPr>
            <p:cNvSpPr txBox="1">
              <a:spLocks/>
            </p:cNvSpPr>
            <p:nvPr/>
          </p:nvSpPr>
          <p:spPr>
            <a:xfrm>
              <a:off x="8515859" y="2673379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4A53FC"/>
                  </a:solidFill>
                  <a:latin typeface="Avenir Medium" panose="02000503020000020003" pitchFamily="2" charset="0"/>
                </a:rPr>
                <a:t>VENDA</a:t>
              </a:r>
            </a:p>
          </p:txBody>
        </p:sp>
        <p:sp>
          <p:nvSpPr>
            <p:cNvPr id="21" name="Marcador de Posição de Conteúdo 2">
              <a:extLst>
                <a:ext uri="{FF2B5EF4-FFF2-40B4-BE49-F238E27FC236}">
                  <a16:creationId xmlns:a16="http://schemas.microsoft.com/office/drawing/2014/main" id="{672A0F0C-08BE-CE40-8263-F81BB161F0F7}"/>
                </a:ext>
              </a:extLst>
            </p:cNvPr>
            <p:cNvSpPr txBox="1">
              <a:spLocks/>
            </p:cNvSpPr>
            <p:nvPr/>
          </p:nvSpPr>
          <p:spPr>
            <a:xfrm>
              <a:off x="8509728" y="3022607"/>
              <a:ext cx="3107034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dentro/fora da app</a:t>
              </a:r>
            </a:p>
            <a:p>
              <a:r>
                <a:rPr lang="pt-PT" sz="1800" dirty="0" err="1">
                  <a:latin typeface="Avenir Medium" panose="02000503020000020003" pitchFamily="2" charset="0"/>
                </a:rPr>
                <a:t>buyer</a:t>
              </a:r>
              <a:r>
                <a:rPr lang="pt-PT" sz="1800" dirty="0">
                  <a:latin typeface="Avenir Medium" panose="02000503020000020003" pitchFamily="2" charset="0"/>
                </a:rPr>
                <a:t> </a:t>
              </a:r>
              <a:r>
                <a:rPr lang="pt-PT" sz="1800" dirty="0" err="1">
                  <a:latin typeface="Avenir Medium" panose="02000503020000020003" pitchFamily="2" charset="0"/>
                </a:rPr>
                <a:t>protection</a:t>
              </a:r>
              <a:endParaRPr lang="pt-PT" sz="1800" dirty="0">
                <a:latin typeface="Avenir Medium" panose="02000503020000020003" pitchFamily="2" charset="0"/>
              </a:endParaRPr>
            </a:p>
          </p:txBody>
        </p:sp>
        <p:sp>
          <p:nvSpPr>
            <p:cNvPr id="22" name="Marcador de Posição de Conteúdo 2">
              <a:extLst>
                <a:ext uri="{FF2B5EF4-FFF2-40B4-BE49-F238E27FC236}">
                  <a16:creationId xmlns:a16="http://schemas.microsoft.com/office/drawing/2014/main" id="{FBDD925D-70B9-7C48-9C0C-AFE89E7E270B}"/>
                </a:ext>
              </a:extLst>
            </p:cNvPr>
            <p:cNvSpPr txBox="1">
              <a:spLocks/>
            </p:cNvSpPr>
            <p:nvPr/>
          </p:nvSpPr>
          <p:spPr>
            <a:xfrm>
              <a:off x="7980877" y="5006488"/>
              <a:ext cx="2575629" cy="475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PT" sz="1800" b="1" spc="300" dirty="0">
                  <a:solidFill>
                    <a:srgbClr val="00CD8A"/>
                  </a:solidFill>
                  <a:latin typeface="Avenir Medium" panose="02000503020000020003" pitchFamily="2" charset="0"/>
                </a:rPr>
                <a:t>CUSTOS</a:t>
              </a:r>
            </a:p>
          </p:txBody>
        </p:sp>
        <p:sp>
          <p:nvSpPr>
            <p:cNvPr id="23" name="Marcador de Posição de Conteúdo 2">
              <a:extLst>
                <a:ext uri="{FF2B5EF4-FFF2-40B4-BE49-F238E27FC236}">
                  <a16:creationId xmlns:a16="http://schemas.microsoft.com/office/drawing/2014/main" id="{F4E0E361-255F-5C4B-BB45-B6AEFC234B3E}"/>
                </a:ext>
              </a:extLst>
            </p:cNvPr>
            <p:cNvSpPr txBox="1">
              <a:spLocks/>
            </p:cNvSpPr>
            <p:nvPr/>
          </p:nvSpPr>
          <p:spPr>
            <a:xfrm>
              <a:off x="7974746" y="5355716"/>
              <a:ext cx="3107034" cy="18599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PT" sz="1800" dirty="0">
                  <a:latin typeface="Avenir Medium" panose="02000503020000020003" pitchFamily="2" charset="0"/>
                </a:rPr>
                <a:t>vendedor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comprador</a:t>
              </a:r>
            </a:p>
            <a:p>
              <a:r>
                <a:rPr lang="pt-PT" sz="1800" dirty="0">
                  <a:latin typeface="Avenir Medium" panose="02000503020000020003" pitchFamily="2" charset="0"/>
                </a:rPr>
                <a:t>publicação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5C9C270-8A15-6440-B4C6-F11B4B2CD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85" y="2567472"/>
            <a:ext cx="2019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0"/>
    </mc:Choice>
    <mc:Fallback>
      <p:transition spd="slow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629" y="-255886"/>
            <a:ext cx="4036741" cy="73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"/>
    </mc:Choice>
    <mc:Fallback xmlns="">
      <p:transition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1"/>
            <a:ext cx="4036741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756913-0D93-3345-B224-A03259FE2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32"/>
          <a:stretch/>
        </p:blipFill>
        <p:spPr>
          <a:xfrm>
            <a:off x="-1" y="0"/>
            <a:ext cx="12192000" cy="4666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6DA19-1C03-A248-B64B-F84C6B64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569" y="5620216"/>
            <a:ext cx="2684258" cy="99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9D947-FC46-E24A-A2CF-7BE91A0E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77629" y="-250750"/>
            <a:ext cx="4036740" cy="73594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E293FE8-059F-49B3-BCFB-45CA9FDC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5902" y="-250750"/>
            <a:ext cx="4036740" cy="7359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DFA36D8-2023-40F9-8863-487E3DFB22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69356" y="-250752"/>
            <a:ext cx="4036740" cy="7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5189</TotalTime>
  <Words>43</Words>
  <Application>Microsoft Office PowerPoint</Application>
  <PresentationFormat>Ecrã Panorâmico</PresentationFormat>
  <Paragraphs>24</Paragraphs>
  <Slides>14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0" baseType="lpstr">
      <vt:lpstr>Arial</vt:lpstr>
      <vt:lpstr>Avenir Light</vt:lpstr>
      <vt:lpstr>Avenir Medium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Vitor Emanuel Carvalho Peixoto</dc:creator>
  <cp:lastModifiedBy>Vitor Castro</cp:lastModifiedBy>
  <cp:revision>34</cp:revision>
  <dcterms:created xsi:type="dcterms:W3CDTF">2019-10-14T08:17:37Z</dcterms:created>
  <dcterms:modified xsi:type="dcterms:W3CDTF">2020-01-08T15:06:11Z</dcterms:modified>
</cp:coreProperties>
</file>